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74D3B8-A9FC-15A1-2D14-635191DA6F97}" v="137" dt="2025-11-24T08:57:22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72" y="-5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4.fntdata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customXml" Target="../customXml/item4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8DEF3-9C8A-421F-99EA-5BF71D4FE553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3BC5F-8F75-4D71-9447-C31D5AA67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85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7028" y="86659"/>
            <a:ext cx="18485028" cy="10427917"/>
          </a:xfrm>
          <a:custGeom>
            <a:avLst/>
            <a:gdLst/>
            <a:ahLst/>
            <a:cxnLst/>
            <a:rect l="l" t="t" r="r" b="b"/>
            <a:pathLst>
              <a:path w="18375426" h="10287000">
                <a:moveTo>
                  <a:pt x="0" y="0"/>
                </a:moveTo>
                <a:lnTo>
                  <a:pt x="18375426" y="0"/>
                </a:lnTo>
                <a:lnTo>
                  <a:pt x="1837542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7" b="-677"/>
            </a:stretch>
          </a:blipFill>
          <a:ln>
            <a:solidFill>
              <a:srgbClr val="4472C4"/>
            </a:solidFill>
          </a:ln>
        </p:spPr>
        <p:txBody>
          <a:bodyPr anchor="ctr"/>
          <a:lstStyle/>
          <a:p>
            <a:pPr marL="2286000" lvl="4" indent="-457200" algn="just">
              <a:buFont typeface="Arial" panose="020B0604020202020204" pitchFamily="34" charset="0"/>
              <a:buChar char="•"/>
            </a:pPr>
            <a:r>
              <a:rPr lang="lv-LV" sz="2800" dirty="0"/>
              <a:t>LLKC jaunumi - iespēja pieteikties ES </a:t>
            </a:r>
            <a:r>
              <a:rPr lang="lv-LV" sz="2800" dirty="0" smtClean="0"/>
              <a:t>daudzgadu konsultācijām </a:t>
            </a:r>
            <a:r>
              <a:rPr lang="lv-LV" sz="2800" dirty="0"/>
              <a:t>(inkubācija).</a:t>
            </a:r>
          </a:p>
          <a:p>
            <a:pPr marL="2286000" lvl="4" indent="-457200" algn="just">
              <a:buFont typeface="Arial" panose="020B0604020202020204" pitchFamily="34" charset="0"/>
              <a:buChar char="•"/>
            </a:pPr>
            <a:r>
              <a:rPr lang="lv-LV" sz="2800" dirty="0" err="1" smtClean="0"/>
              <a:t>Samniecības</a:t>
            </a:r>
            <a:r>
              <a:rPr lang="lv-LV" sz="2800" dirty="0" smtClean="0"/>
              <a:t> </a:t>
            </a:r>
            <a:r>
              <a:rPr lang="lv-LV" sz="2800" dirty="0"/>
              <a:t>pārvaldības sistēmas "MANS </a:t>
            </a:r>
            <a:r>
              <a:rPr lang="lv-LV" sz="2800" dirty="0" smtClean="0"/>
              <a:t>LAUKS« iespējas </a:t>
            </a:r>
            <a:r>
              <a:rPr lang="lv-LV" sz="2800" dirty="0"/>
              <a:t>augkopības nozarē.</a:t>
            </a:r>
          </a:p>
          <a:p>
            <a:pPr marL="2286000" lvl="4" indent="-457200" algn="just">
              <a:buFont typeface="Arial" panose="020B0604020202020204" pitchFamily="34" charset="0"/>
              <a:buChar char="•"/>
            </a:pPr>
            <a:r>
              <a:rPr lang="lv-LV" sz="2800" dirty="0" smtClean="0"/>
              <a:t>Sistēmas </a:t>
            </a:r>
            <a:r>
              <a:rPr lang="lv-LV" sz="2800" dirty="0"/>
              <a:t>"MANS LAUKS" iespējas dažāda </a:t>
            </a:r>
            <a:r>
              <a:rPr lang="lv-LV" sz="2800" dirty="0" smtClean="0"/>
              <a:t>veida žurnālu </a:t>
            </a:r>
            <a:r>
              <a:rPr lang="lv-LV" sz="2800" dirty="0"/>
              <a:t>un atskaišu izveidošanā </a:t>
            </a:r>
            <a:endParaRPr lang="lv-LV" sz="2800" dirty="0" smtClean="0"/>
          </a:p>
          <a:p>
            <a:pPr lvl="4" algn="just"/>
            <a:r>
              <a:rPr lang="lv-LV" sz="2800" dirty="0" smtClean="0"/>
              <a:t>      un iesniegšanā  augkopības </a:t>
            </a:r>
            <a:r>
              <a:rPr lang="lv-LV" sz="2800" dirty="0"/>
              <a:t>jomā.</a:t>
            </a:r>
          </a:p>
          <a:p>
            <a:pPr marL="2286000" lvl="4" indent="-457200" algn="just">
              <a:buFont typeface="Arial" panose="020B0604020202020204" pitchFamily="34" charset="0"/>
              <a:buChar char="•"/>
            </a:pPr>
            <a:r>
              <a:rPr lang="lv-LV" sz="2800" dirty="0" smtClean="0"/>
              <a:t>Lauku </a:t>
            </a:r>
            <a:r>
              <a:rPr lang="lv-LV" sz="2800" dirty="0"/>
              <a:t>saimniecību pārvaldības sistēmas "</a:t>
            </a:r>
            <a:r>
              <a:rPr lang="lv-LV" sz="2800" dirty="0" smtClean="0"/>
              <a:t>MANS LAUKS</a:t>
            </a:r>
            <a:r>
              <a:rPr lang="lv-LV" sz="2800" dirty="0"/>
              <a:t>" iespējas lopkopības jomā</a:t>
            </a:r>
            <a:r>
              <a:rPr lang="lv-LV" sz="2800" dirty="0" smtClean="0"/>
              <a:t>.</a:t>
            </a:r>
            <a:endParaRPr lang="lv-LV" sz="2800" dirty="0"/>
          </a:p>
        </p:txBody>
      </p:sp>
      <p:grpSp>
        <p:nvGrpSpPr>
          <p:cNvPr id="3" name="Group 3"/>
          <p:cNvGrpSpPr/>
          <p:nvPr/>
        </p:nvGrpSpPr>
        <p:grpSpPr>
          <a:xfrm>
            <a:off x="1318994" y="1548990"/>
            <a:ext cx="8472706" cy="2337210"/>
            <a:chOff x="0" y="0"/>
            <a:chExt cx="1457565" cy="1694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57565" cy="169474"/>
            </a:xfrm>
            <a:custGeom>
              <a:avLst/>
              <a:gdLst/>
              <a:ahLst/>
              <a:cxnLst/>
              <a:rect l="l" t="t" r="r" b="b"/>
              <a:pathLst>
                <a:path w="1457565" h="169474">
                  <a:moveTo>
                    <a:pt x="74940" y="0"/>
                  </a:moveTo>
                  <a:lnTo>
                    <a:pt x="1382625" y="0"/>
                  </a:lnTo>
                  <a:cubicBezTo>
                    <a:pt x="1402501" y="0"/>
                    <a:pt x="1421562" y="7895"/>
                    <a:pt x="1435616" y="21950"/>
                  </a:cubicBezTo>
                  <a:cubicBezTo>
                    <a:pt x="1449670" y="36004"/>
                    <a:pt x="1457565" y="55065"/>
                    <a:pt x="1457565" y="74940"/>
                  </a:cubicBezTo>
                  <a:lnTo>
                    <a:pt x="1457565" y="94534"/>
                  </a:lnTo>
                  <a:cubicBezTo>
                    <a:pt x="1457565" y="114409"/>
                    <a:pt x="1449670" y="133471"/>
                    <a:pt x="1435616" y="147525"/>
                  </a:cubicBezTo>
                  <a:cubicBezTo>
                    <a:pt x="1421562" y="161579"/>
                    <a:pt x="1402501" y="169474"/>
                    <a:pt x="1382625" y="169474"/>
                  </a:cubicBezTo>
                  <a:lnTo>
                    <a:pt x="74940" y="169474"/>
                  </a:lnTo>
                  <a:cubicBezTo>
                    <a:pt x="55065" y="169474"/>
                    <a:pt x="36004" y="161579"/>
                    <a:pt x="21950" y="147525"/>
                  </a:cubicBezTo>
                  <a:cubicBezTo>
                    <a:pt x="7895" y="133471"/>
                    <a:pt x="0" y="114409"/>
                    <a:pt x="0" y="94534"/>
                  </a:cubicBezTo>
                  <a:lnTo>
                    <a:pt x="0" y="74940"/>
                  </a:lnTo>
                  <a:cubicBezTo>
                    <a:pt x="0" y="55065"/>
                    <a:pt x="7895" y="36004"/>
                    <a:pt x="21950" y="21950"/>
                  </a:cubicBezTo>
                  <a:cubicBezTo>
                    <a:pt x="36004" y="7895"/>
                    <a:pt x="55065" y="0"/>
                    <a:pt x="74940" y="0"/>
                  </a:cubicBezTo>
                  <a:close/>
                </a:path>
              </a:pathLst>
            </a:custGeom>
            <a:solidFill>
              <a:srgbClr val="49643B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0"/>
              <a:ext cx="1457565" cy="264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 sz="1400"/>
            </a:p>
          </p:txBody>
        </p:sp>
      </p:grpSp>
      <p:sp>
        <p:nvSpPr>
          <p:cNvPr id="6" name="Freeform 6"/>
          <p:cNvSpPr/>
          <p:nvPr/>
        </p:nvSpPr>
        <p:spPr>
          <a:xfrm>
            <a:off x="6059064" y="6579679"/>
            <a:ext cx="446215" cy="637450"/>
          </a:xfrm>
          <a:custGeom>
            <a:avLst/>
            <a:gdLst/>
            <a:ahLst/>
            <a:cxnLst/>
            <a:rect l="l" t="t" r="r" b="b"/>
            <a:pathLst>
              <a:path w="446215" h="637450">
                <a:moveTo>
                  <a:pt x="0" y="0"/>
                </a:moveTo>
                <a:lnTo>
                  <a:pt x="446215" y="0"/>
                </a:lnTo>
                <a:lnTo>
                  <a:pt x="446215" y="637450"/>
                </a:lnTo>
                <a:lnTo>
                  <a:pt x="0" y="637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8370664" y="6579679"/>
            <a:ext cx="582637" cy="582637"/>
          </a:xfrm>
          <a:custGeom>
            <a:avLst/>
            <a:gdLst/>
            <a:ahLst/>
            <a:cxnLst/>
            <a:rect l="l" t="t" r="r" b="b"/>
            <a:pathLst>
              <a:path w="582637" h="582637">
                <a:moveTo>
                  <a:pt x="0" y="0"/>
                </a:moveTo>
                <a:lnTo>
                  <a:pt x="582637" y="0"/>
                </a:lnTo>
                <a:lnTo>
                  <a:pt x="582637" y="582637"/>
                </a:lnTo>
                <a:lnTo>
                  <a:pt x="0" y="5826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750038" y="6594523"/>
            <a:ext cx="544065" cy="547629"/>
          </a:xfrm>
          <a:custGeom>
            <a:avLst/>
            <a:gdLst/>
            <a:ahLst/>
            <a:cxnLst/>
            <a:rect l="l" t="t" r="r" b="b"/>
            <a:pathLst>
              <a:path w="544065" h="547629">
                <a:moveTo>
                  <a:pt x="0" y="0"/>
                </a:moveTo>
                <a:lnTo>
                  <a:pt x="544065" y="0"/>
                </a:lnTo>
                <a:lnTo>
                  <a:pt x="544065" y="547629"/>
                </a:lnTo>
                <a:lnTo>
                  <a:pt x="0" y="5476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flipV="1">
            <a:off x="4987798" y="6579679"/>
            <a:ext cx="0" cy="657293"/>
          </a:xfrm>
          <a:prstGeom prst="line">
            <a:avLst/>
          </a:prstGeom>
          <a:ln w="38100" cap="flat">
            <a:solidFill>
              <a:srgbClr val="49643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AutoShape 10"/>
          <p:cNvSpPr/>
          <p:nvPr/>
        </p:nvSpPr>
        <p:spPr>
          <a:xfrm flipV="1">
            <a:off x="7572079" y="6579679"/>
            <a:ext cx="0" cy="657293"/>
          </a:xfrm>
          <a:prstGeom prst="line">
            <a:avLst/>
          </a:prstGeom>
          <a:ln w="38100" cap="flat">
            <a:solidFill>
              <a:srgbClr val="49643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705047" y="534715"/>
            <a:ext cx="12870270" cy="990430"/>
            <a:chOff x="0" y="0"/>
            <a:chExt cx="17160360" cy="1320573"/>
          </a:xfrm>
        </p:grpSpPr>
        <p:sp>
          <p:nvSpPr>
            <p:cNvPr id="12" name="Freeform 12"/>
            <p:cNvSpPr/>
            <p:nvPr/>
          </p:nvSpPr>
          <p:spPr>
            <a:xfrm>
              <a:off x="3724498" y="188476"/>
              <a:ext cx="2167233" cy="943621"/>
            </a:xfrm>
            <a:custGeom>
              <a:avLst/>
              <a:gdLst/>
              <a:ahLst/>
              <a:cxnLst/>
              <a:rect l="l" t="t" r="r" b="b"/>
              <a:pathLst>
                <a:path w="2167233" h="943621">
                  <a:moveTo>
                    <a:pt x="0" y="0"/>
                  </a:moveTo>
                  <a:lnTo>
                    <a:pt x="2167233" y="0"/>
                  </a:lnTo>
                  <a:lnTo>
                    <a:pt x="2167233" y="943621"/>
                  </a:lnTo>
                  <a:lnTo>
                    <a:pt x="0" y="9436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5987716" y="0"/>
              <a:ext cx="5523267" cy="1320573"/>
            </a:xfrm>
            <a:custGeom>
              <a:avLst/>
              <a:gdLst/>
              <a:ahLst/>
              <a:cxnLst/>
              <a:rect l="l" t="t" r="r" b="b"/>
              <a:pathLst>
                <a:path w="5523267" h="1320573">
                  <a:moveTo>
                    <a:pt x="0" y="0"/>
                  </a:moveTo>
                  <a:lnTo>
                    <a:pt x="5523267" y="0"/>
                  </a:lnTo>
                  <a:lnTo>
                    <a:pt x="5523267" y="1320573"/>
                  </a:lnTo>
                  <a:lnTo>
                    <a:pt x="0" y="1320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16674" r="-10211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3487478" y="99409"/>
              <a:ext cx="3672883" cy="1125509"/>
            </a:xfrm>
            <a:custGeom>
              <a:avLst/>
              <a:gdLst/>
              <a:ahLst/>
              <a:cxnLst/>
              <a:rect l="l" t="t" r="r" b="b"/>
              <a:pathLst>
                <a:path w="3672883" h="1125509">
                  <a:moveTo>
                    <a:pt x="0" y="0"/>
                  </a:moveTo>
                  <a:lnTo>
                    <a:pt x="3672882" y="0"/>
                  </a:lnTo>
                  <a:lnTo>
                    <a:pt x="3672882" y="1125509"/>
                  </a:lnTo>
                  <a:lnTo>
                    <a:pt x="0" y="1125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53813" t="-2835" b="-1667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1510983" y="76885"/>
              <a:ext cx="1833530" cy="1166803"/>
              <a:chOff x="0" y="0"/>
              <a:chExt cx="340751" cy="216844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340751" cy="216844"/>
              </a:xfrm>
              <a:custGeom>
                <a:avLst/>
                <a:gdLst/>
                <a:ahLst/>
                <a:cxnLst/>
                <a:rect l="l" t="t" r="r" b="b"/>
                <a:pathLst>
                  <a:path w="340751" h="216844">
                    <a:moveTo>
                      <a:pt x="0" y="0"/>
                    </a:moveTo>
                    <a:lnTo>
                      <a:pt x="340751" y="0"/>
                    </a:lnTo>
                    <a:lnTo>
                      <a:pt x="340751" y="216844"/>
                    </a:lnTo>
                    <a:lnTo>
                      <a:pt x="0" y="216844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9525" cap="sq">
                <a:solidFill>
                  <a:srgbClr val="40474E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19050"/>
                <a:ext cx="340751" cy="235894"/>
              </a:xfrm>
              <a:prstGeom prst="rect">
                <a:avLst/>
              </a:prstGeom>
            </p:spPr>
            <p:txBody>
              <a:bodyPr lIns="43516" tIns="43516" rIns="43516" bIns="43516" rtlCol="0" anchor="ctr"/>
              <a:lstStyle/>
              <a:p>
                <a:pPr algn="ctr">
                  <a:lnSpc>
                    <a:spcPts val="1285"/>
                  </a:lnSpc>
                </a:pPr>
                <a:endParaRPr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11693053" y="99409"/>
              <a:ext cx="1619430" cy="1125509"/>
            </a:xfrm>
            <a:custGeom>
              <a:avLst/>
              <a:gdLst/>
              <a:ahLst/>
              <a:cxnLst/>
              <a:rect l="l" t="t" r="r" b="b"/>
              <a:pathLst>
                <a:path w="1619430" h="1125509">
                  <a:moveTo>
                    <a:pt x="0" y="0"/>
                  </a:moveTo>
                  <a:lnTo>
                    <a:pt x="1619430" y="0"/>
                  </a:lnTo>
                  <a:lnTo>
                    <a:pt x="1619430" y="1125509"/>
                  </a:lnTo>
                  <a:lnTo>
                    <a:pt x="0" y="1125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1242" t="-2835" r="-237606" b="-16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154578"/>
              <a:ext cx="3019155" cy="1011417"/>
            </a:xfrm>
            <a:custGeom>
              <a:avLst/>
              <a:gdLst/>
              <a:ahLst/>
              <a:cxnLst/>
              <a:rect l="l" t="t" r="r" b="b"/>
              <a:pathLst>
                <a:path w="3019155" h="1011417">
                  <a:moveTo>
                    <a:pt x="0" y="0"/>
                  </a:moveTo>
                  <a:lnTo>
                    <a:pt x="3019155" y="0"/>
                  </a:lnTo>
                  <a:lnTo>
                    <a:pt x="3019155" y="1011417"/>
                  </a:lnTo>
                  <a:lnTo>
                    <a:pt x="0" y="10114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190677" y="0"/>
              <a:ext cx="533820" cy="1320573"/>
            </a:xfrm>
            <a:custGeom>
              <a:avLst/>
              <a:gdLst/>
              <a:ahLst/>
              <a:cxnLst/>
              <a:rect l="l" t="t" r="r" b="b"/>
              <a:pathLst>
                <a:path w="533820" h="1320573">
                  <a:moveTo>
                    <a:pt x="0" y="0"/>
                  </a:moveTo>
                  <a:lnTo>
                    <a:pt x="533821" y="0"/>
                  </a:lnTo>
                  <a:lnTo>
                    <a:pt x="533821" y="1320573"/>
                  </a:lnTo>
                  <a:lnTo>
                    <a:pt x="0" y="1320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207189" r="-199123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987798" y="7393976"/>
            <a:ext cx="2820805" cy="160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lv-LV" sz="2300" spc="55" dirty="0" smtClean="0">
                <a:solidFill>
                  <a:srgbClr val="49643B"/>
                </a:solidFill>
                <a:latin typeface="Gotham 2"/>
              </a:rPr>
              <a:t>Alūksnes NVO atbalsta centrs, Dārza </a:t>
            </a:r>
            <a:r>
              <a:rPr lang="lv-LV" sz="2300" spc="55" dirty="0">
                <a:solidFill>
                  <a:srgbClr val="49643B"/>
                </a:solidFill>
                <a:latin typeface="Gotham 2"/>
              </a:rPr>
              <a:t>iela </a:t>
            </a:r>
            <a:r>
              <a:rPr lang="lv-LV" sz="2300" spc="55" dirty="0" smtClean="0">
                <a:solidFill>
                  <a:srgbClr val="49643B"/>
                </a:solidFill>
                <a:latin typeface="Gotham 2"/>
              </a:rPr>
              <a:t>8A, </a:t>
            </a:r>
            <a:r>
              <a:rPr lang="lv-LV" sz="2300" spc="55" dirty="0">
                <a:solidFill>
                  <a:srgbClr val="49643B"/>
                </a:solidFill>
                <a:latin typeface="Gotham 2"/>
              </a:rPr>
              <a:t>Alūksne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667805" y="7222279"/>
            <a:ext cx="2250905" cy="477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2400" b="1" spc="72" dirty="0">
                <a:solidFill>
                  <a:srgbClr val="49643B"/>
                </a:solidFill>
                <a:latin typeface="Gotham 3"/>
                <a:ea typeface="Gotham 3"/>
                <a:cs typeface="Gotham 3"/>
                <a:sym typeface="Gotham 3"/>
              </a:rPr>
              <a:t>02.12.2025.</a:t>
            </a:r>
            <a:endParaRPr lang="en-US" sz="2400" b="1" spc="72" dirty="0">
              <a:solidFill>
                <a:srgbClr val="49643B"/>
              </a:solidFill>
              <a:latin typeface="Gotham 3"/>
              <a:ea typeface="Gotham 3"/>
              <a:cs typeface="Gotham 3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477418" y="1905878"/>
            <a:ext cx="7913491" cy="2064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</a:pPr>
            <a:r>
              <a:rPr lang="lv-LV" sz="3600" b="1" spc="304" dirty="0">
                <a:solidFill>
                  <a:srgbClr val="EFEFE9"/>
                </a:solidFill>
                <a:latin typeface="Calibri" panose="020F0502020204030204" pitchFamily="34" charset="0"/>
                <a:ea typeface="Gotham 2"/>
                <a:cs typeface="Gotham 2"/>
                <a:sym typeface="Gotham 2"/>
              </a:rPr>
              <a:t>Biznesa brokastis </a:t>
            </a:r>
            <a:r>
              <a:rPr lang="lv-LV" sz="3600" b="1" spc="304" dirty="0" smtClean="0">
                <a:solidFill>
                  <a:srgbClr val="EFEFE9"/>
                </a:solidFill>
                <a:latin typeface="Calibri" panose="020F0502020204030204" pitchFamily="34" charset="0"/>
                <a:ea typeface="Gotham 2"/>
                <a:cs typeface="Gotham 2"/>
                <a:sym typeface="Gotham 2"/>
              </a:rPr>
              <a:t>– </a:t>
            </a:r>
          </a:p>
          <a:p>
            <a:pPr algn="ctr">
              <a:lnSpc>
                <a:spcPts val="2299"/>
              </a:lnSpc>
            </a:pPr>
            <a:endParaRPr lang="lv-LV" sz="3600" b="1" spc="304" dirty="0" smtClean="0">
              <a:solidFill>
                <a:srgbClr val="EFEFE9"/>
              </a:solidFill>
              <a:latin typeface="Calibri" panose="020F0502020204030204" pitchFamily="34" charset="0"/>
              <a:ea typeface="Gotham 2"/>
              <a:cs typeface="Gotham 2"/>
              <a:sym typeface="Gotham 2"/>
            </a:endParaRPr>
          </a:p>
          <a:p>
            <a:pPr algn="ctr">
              <a:lnSpc>
                <a:spcPts val="2299"/>
              </a:lnSpc>
            </a:pPr>
            <a:r>
              <a:rPr lang="lv-LV" sz="3600" b="1" spc="304" dirty="0" smtClean="0">
                <a:solidFill>
                  <a:srgbClr val="EFEFE9"/>
                </a:solidFill>
                <a:latin typeface="Calibri" panose="020F0502020204030204" pitchFamily="34" charset="0"/>
                <a:ea typeface="Gotham 2"/>
                <a:cs typeface="Gotham 2"/>
                <a:sym typeface="Gotham 2"/>
              </a:rPr>
              <a:t>digitālo </a:t>
            </a:r>
            <a:r>
              <a:rPr lang="lv-LV" sz="3600" b="1" spc="304" dirty="0">
                <a:solidFill>
                  <a:srgbClr val="EFEFE9"/>
                </a:solidFill>
                <a:latin typeface="Calibri" panose="020F0502020204030204" pitchFamily="34" charset="0"/>
                <a:ea typeface="Gotham 2"/>
                <a:cs typeface="Gotham 2"/>
                <a:sym typeface="Gotham 2"/>
              </a:rPr>
              <a:t>datu nozīme </a:t>
            </a:r>
            <a:r>
              <a:rPr lang="lv-LV" sz="3600" b="1" spc="304" dirty="0" smtClean="0">
                <a:solidFill>
                  <a:srgbClr val="EFEFE9"/>
                </a:solidFill>
                <a:latin typeface="Calibri" panose="020F0502020204030204" pitchFamily="34" charset="0"/>
                <a:ea typeface="Gotham 2"/>
                <a:cs typeface="Gotham 2"/>
                <a:sym typeface="Gotham 2"/>
              </a:rPr>
              <a:t>lauku</a:t>
            </a:r>
          </a:p>
          <a:p>
            <a:pPr algn="ctr">
              <a:lnSpc>
                <a:spcPts val="2299"/>
              </a:lnSpc>
            </a:pPr>
            <a:endParaRPr lang="lv-LV" sz="3600" b="1" spc="304" dirty="0" smtClean="0">
              <a:solidFill>
                <a:srgbClr val="EFEFE9"/>
              </a:solidFill>
              <a:latin typeface="Calibri" panose="020F0502020204030204" pitchFamily="34" charset="0"/>
              <a:ea typeface="Gotham 2"/>
              <a:cs typeface="Gotham 2"/>
              <a:sym typeface="Gotham 2"/>
            </a:endParaRPr>
          </a:p>
          <a:p>
            <a:pPr algn="ctr">
              <a:lnSpc>
                <a:spcPts val="2299"/>
              </a:lnSpc>
            </a:pPr>
            <a:r>
              <a:rPr lang="lv-LV" sz="3600" b="1" spc="304" dirty="0" smtClean="0">
                <a:solidFill>
                  <a:srgbClr val="EFEFE9"/>
                </a:solidFill>
                <a:latin typeface="Calibri" panose="020F0502020204030204" pitchFamily="34" charset="0"/>
                <a:ea typeface="Gotham 2"/>
                <a:cs typeface="Gotham 2"/>
                <a:sym typeface="Gotham 2"/>
              </a:rPr>
              <a:t> </a:t>
            </a:r>
            <a:r>
              <a:rPr lang="lv-LV" sz="3600" b="1" spc="304" dirty="0">
                <a:solidFill>
                  <a:srgbClr val="EFEFE9"/>
                </a:solidFill>
                <a:latin typeface="Calibri" panose="020F0502020204030204" pitchFamily="34" charset="0"/>
                <a:ea typeface="Gotham 2"/>
                <a:cs typeface="Gotham 2"/>
                <a:sym typeface="Gotham 2"/>
              </a:rPr>
              <a:t>saimniecībā</a:t>
            </a:r>
            <a:r>
              <a:rPr lang="lv-LV" sz="3600" b="1" spc="304" dirty="0" smtClean="0">
                <a:solidFill>
                  <a:srgbClr val="EFEFE9"/>
                </a:solidFill>
                <a:latin typeface="Calibri" panose="020F0502020204030204" pitchFamily="34" charset="0"/>
                <a:ea typeface="Gotham 2"/>
                <a:cs typeface="Gotham 2"/>
                <a:sym typeface="Gotham 2"/>
              </a:rPr>
              <a:t>.</a:t>
            </a:r>
          </a:p>
          <a:p>
            <a:pPr algn="ctr">
              <a:lnSpc>
                <a:spcPts val="2299"/>
              </a:lnSpc>
            </a:pPr>
            <a:endParaRPr lang="lv-LV" sz="3200" b="1" spc="304" dirty="0">
              <a:solidFill>
                <a:srgbClr val="EFEFE9"/>
              </a:solidFill>
              <a:latin typeface="Calibri" panose="020F0502020204030204" pitchFamily="34" charset="0"/>
              <a:ea typeface="Gotham 2"/>
              <a:cs typeface="Gotham 2"/>
              <a:sym typeface="Gotham 2"/>
            </a:endParaRPr>
          </a:p>
          <a:p>
            <a:pPr algn="ctr">
              <a:lnSpc>
                <a:spcPts val="2299"/>
              </a:lnSpc>
            </a:pPr>
            <a:endParaRPr lang="en-US" sz="3200" b="1" spc="304" dirty="0">
              <a:solidFill>
                <a:srgbClr val="EFEFE9"/>
              </a:solidFill>
              <a:latin typeface="Calibri" panose="020F0502020204030204" pitchFamily="34" charset="0"/>
              <a:ea typeface="Gotham 2"/>
              <a:cs typeface="Gotham 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8134561" y="7355876"/>
            <a:ext cx="1256349" cy="496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spc="72" dirty="0">
                <a:solidFill>
                  <a:srgbClr val="49643B"/>
                </a:solidFill>
                <a:latin typeface="Gotham 3"/>
                <a:ea typeface="Gotham 3"/>
                <a:cs typeface="Gotham 3"/>
              </a:rPr>
              <a:t>09:45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9C4661AA5F5D22498B5E7482FD354AFE" ma:contentTypeVersion="12" ma:contentTypeDescription="Izveidot jaunu dokumentu." ma:contentTypeScope="" ma:versionID="baab9e3385fbdb9dacf8ee29b6472af7">
  <xsd:schema xmlns:xsd="http://www.w3.org/2001/XMLSchema" xmlns:xs="http://www.w3.org/2001/XMLSchema" xmlns:p="http://schemas.microsoft.com/office/2006/metadata/properties" xmlns:ns2="f6d7a59a-80fe-477c-8a89-537c2a919d58" xmlns:ns3="ea34c897-df6e-4443-b9f5-c71595a6027f" targetNamespace="http://schemas.microsoft.com/office/2006/metadata/properties" ma:root="true" ma:fieldsID="6a2a151cf56e691d9eb7d0ac2388a6ad" ns2:_="" ns3:_="">
    <xsd:import namespace="f6d7a59a-80fe-477c-8a89-537c2a919d58"/>
    <xsd:import namespace="ea34c897-df6e-4443-b9f5-c71595a6027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d7a59a-80fe-477c-8a89-537c2a919d5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a ID vērtība" ma:description="Šim vienumam piešķirtā dokumenta ID vērtība." ma:indexed="true" ma:internalName="_dlc_DocId" ma:readOnly="true">
      <xsd:simpleType>
        <xsd:restriction base="dms:Text"/>
      </xsd:simpleType>
    </xsd:element>
    <xsd:element name="_dlc_DocIdUrl" ma:index="9" nillable="true" ma:displayName="Dokumenta ID" ma:description="Pastāvīga saite uz šo dokumentu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a0cf855c-3eb9-4613-a5d1-ca2b1ce858b5}" ma:internalName="TaxCatchAll" ma:showField="CatchAllData" ma:web="f6d7a59a-80fe-477c-8a89-537c2a919d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34c897-df6e-4443-b9f5-c71595a602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Attēlu atzīmes" ma:readOnly="false" ma:fieldId="{5cf76f15-5ced-4ddc-b409-7134ff3c332f}" ma:taxonomyMulti="true" ma:sspId="3fadbe58-befb-4a49-b509-37f05bbc68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d7a59a-80fe-477c-8a89-537c2a919d58" xsi:nil="true"/>
    <lcf76f155ced4ddcb4097134ff3c332f xmlns="ea34c897-df6e-4443-b9f5-c71595a6027f">
      <Terms xmlns="http://schemas.microsoft.com/office/infopath/2007/PartnerControls"/>
    </lcf76f155ced4ddcb4097134ff3c332f>
    <_dlc_DocId xmlns="f6d7a59a-80fe-477c-8a89-537c2a919d58">LLKC-836106536-29</_dlc_DocId>
    <_dlc_DocIdUrl xmlns="f6d7a59a-80fe-477c-8a89-537c2a919d58">
      <Url>https://llkclv.sharepoint.com/sites/SERVERIS/_layouts/15/DocIdRedir.aspx?ID=LLKC-836106536-29</Url>
      <Description>LLKC-836106536-29</Description>
    </_dlc_DocIdUrl>
  </documentManagement>
</p:properties>
</file>

<file path=customXml/itemProps1.xml><?xml version="1.0" encoding="utf-8"?>
<ds:datastoreItem xmlns:ds="http://schemas.openxmlformats.org/officeDocument/2006/customXml" ds:itemID="{2F2201D7-07F0-439A-A680-56FD98F4DB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d7a59a-80fe-477c-8a89-537c2a919d58"/>
    <ds:schemaRef ds:uri="ea34c897-df6e-4443-b9f5-c71595a602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AB1D440-CA58-401B-A742-D1D6A23F1D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F61232-2A25-4B53-B1E6-F96A53BEE61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03FCD179-30D5-43E0-9536-907E5ACAB919}">
  <ds:schemaRefs>
    <ds:schemaRef ds:uri="http://purl.org/dc/terms/"/>
    <ds:schemaRef ds:uri="f6d7a59a-80fe-477c-8a89-537c2a919d58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ea34c897-df6e-4443-b9f5-c71595a6027f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75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Gotham 2</vt:lpstr>
      <vt:lpstr>Calibri</vt:lpstr>
      <vt:lpstr>Aptos</vt:lpstr>
      <vt:lpstr>Gotham 3</vt:lpstr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Informativs seminars</dc:title>
  <dc:creator>Terēze Riekstiņa</dc:creator>
  <cp:lastModifiedBy>User</cp:lastModifiedBy>
  <cp:revision>53</cp:revision>
  <dcterms:created xsi:type="dcterms:W3CDTF">2006-08-16T00:00:00Z</dcterms:created>
  <dcterms:modified xsi:type="dcterms:W3CDTF">2025-12-01T14:24:59Z</dcterms:modified>
  <dc:identifier>DAGfoIaKpwg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0x0101009C4661AA5F5D22498B5E7482FD354AFE</vt:lpwstr>
  </property>
  <property fmtid="{D5CDD505-2E9C-101B-9397-08002B2CF9AE}" pid="3" name="_dlc_DocIdItemGuid">
    <vt:lpwstr>a1c9f648-3d4d-4549-8be4-20c0a28363a0</vt:lpwstr>
  </property>
  <property fmtid="{D5CDD505-2E9C-101B-9397-08002B2CF9AE}" pid="4" name="MediaServiceImageTags">
    <vt:lpwstr/>
  </property>
</Properties>
</file>